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7"/>
  </p:notesMasterIdLst>
  <p:handoutMasterIdLst>
    <p:handoutMasterId r:id="rId48"/>
  </p:handoutMasterIdLst>
  <p:sldIdLst>
    <p:sldId id="256" r:id="rId2"/>
    <p:sldId id="261" r:id="rId3"/>
    <p:sldId id="263" r:id="rId4"/>
    <p:sldId id="264" r:id="rId5"/>
    <p:sldId id="262" r:id="rId6"/>
    <p:sldId id="265" r:id="rId7"/>
    <p:sldId id="266" r:id="rId8"/>
    <p:sldId id="267" r:id="rId9"/>
    <p:sldId id="268" r:id="rId10"/>
    <p:sldId id="308" r:id="rId11"/>
    <p:sldId id="269" r:id="rId12"/>
    <p:sldId id="270" r:id="rId13"/>
    <p:sldId id="271" r:id="rId14"/>
    <p:sldId id="309" r:id="rId15"/>
    <p:sldId id="272" r:id="rId16"/>
    <p:sldId id="291" r:id="rId17"/>
    <p:sldId id="292" r:id="rId18"/>
    <p:sldId id="288" r:id="rId19"/>
    <p:sldId id="274" r:id="rId20"/>
    <p:sldId id="273" r:id="rId21"/>
    <p:sldId id="286" r:id="rId22"/>
    <p:sldId id="275" r:id="rId23"/>
    <p:sldId id="278" r:id="rId24"/>
    <p:sldId id="279" r:id="rId25"/>
    <p:sldId id="281" r:id="rId26"/>
    <p:sldId id="282" r:id="rId27"/>
    <p:sldId id="280" r:id="rId28"/>
    <p:sldId id="290" r:id="rId29"/>
    <p:sldId id="283" r:id="rId30"/>
    <p:sldId id="277" r:id="rId31"/>
    <p:sldId id="276" r:id="rId32"/>
    <p:sldId id="293" r:id="rId33"/>
    <p:sldId id="299" r:id="rId34"/>
    <p:sldId id="300" r:id="rId35"/>
    <p:sldId id="289" r:id="rId36"/>
    <p:sldId id="285" r:id="rId37"/>
    <p:sldId id="287" r:id="rId38"/>
    <p:sldId id="302" r:id="rId39"/>
    <p:sldId id="303" r:id="rId40"/>
    <p:sldId id="301" r:id="rId41"/>
    <p:sldId id="304" r:id="rId42"/>
    <p:sldId id="284" r:id="rId43"/>
    <p:sldId id="305" r:id="rId44"/>
    <p:sldId id="306" r:id="rId45"/>
    <p:sldId id="307" r:id="rId46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00"/>
    <a:srgbClr val="FF9900"/>
    <a:srgbClr val="663300"/>
    <a:srgbClr val="894400"/>
    <a:srgbClr val="A45100"/>
    <a:srgbClr val="B75B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2903" autoAdjust="0"/>
  </p:normalViewPr>
  <p:slideViewPr>
    <p:cSldViewPr>
      <p:cViewPr varScale="1">
        <p:scale>
          <a:sx n="68" d="100"/>
          <a:sy n="68" d="100"/>
        </p:scale>
        <p:origin x="-1123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58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5112C69-E428-4169-B034-F8A9663FCD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587160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90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6425"/>
            <a:ext cx="50292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0472D75E-1C5B-4A6E-8112-A3E6479B81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082507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30"/>
          <p:cNvGrpSpPr>
            <a:grpSpLocks/>
          </p:cNvGrpSpPr>
          <p:nvPr/>
        </p:nvGrpSpPr>
        <p:grpSpPr bwMode="auto">
          <a:xfrm>
            <a:off x="457200" y="2363788"/>
            <a:ext cx="8153400" cy="1600200"/>
            <a:chOff x="288" y="1489"/>
            <a:chExt cx="5136" cy="1008"/>
          </a:xfrm>
        </p:grpSpPr>
        <p:sp>
          <p:nvSpPr>
            <p:cNvPr id="5" name="Arc 1026"/>
            <p:cNvSpPr>
              <a:spLocks/>
            </p:cNvSpPr>
            <p:nvPr/>
          </p:nvSpPr>
          <p:spPr bwMode="invGray">
            <a:xfrm>
              <a:off x="3595" y="1489"/>
              <a:ext cx="1829" cy="1008"/>
            </a:xfrm>
            <a:custGeom>
              <a:avLst/>
              <a:gdLst>
                <a:gd name="T0" fmla="*/ 25 w 21912"/>
                <a:gd name="T1" fmla="*/ 0 h 43200"/>
                <a:gd name="T2" fmla="*/ 0 w 21912"/>
                <a:gd name="T3" fmla="*/ 1008 h 43200"/>
                <a:gd name="T4" fmla="*/ 26 w 21912"/>
                <a:gd name="T5" fmla="*/ 504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Arc 1027"/>
            <p:cNvSpPr>
              <a:spLocks/>
            </p:cNvSpPr>
            <p:nvPr/>
          </p:nvSpPr>
          <p:spPr bwMode="invGray">
            <a:xfrm>
              <a:off x="3548" y="1593"/>
              <a:ext cx="1831" cy="800"/>
            </a:xfrm>
            <a:custGeom>
              <a:avLst/>
              <a:gdLst>
                <a:gd name="T0" fmla="*/ 26 w 21924"/>
                <a:gd name="T1" fmla="*/ 0 h 43200"/>
                <a:gd name="T2" fmla="*/ 0 w 21924"/>
                <a:gd name="T3" fmla="*/ 800 h 43200"/>
                <a:gd name="T4" fmla="*/ 27 w 21924"/>
                <a:gd name="T5" fmla="*/ 40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Arc 1028"/>
            <p:cNvSpPr>
              <a:spLocks/>
            </p:cNvSpPr>
            <p:nvPr/>
          </p:nvSpPr>
          <p:spPr bwMode="invGray">
            <a:xfrm>
              <a:off x="3521" y="1732"/>
              <a:ext cx="1830" cy="522"/>
            </a:xfrm>
            <a:custGeom>
              <a:avLst/>
              <a:gdLst>
                <a:gd name="T0" fmla="*/ 26 w 21925"/>
                <a:gd name="T1" fmla="*/ 0 h 43200"/>
                <a:gd name="T2" fmla="*/ 0 w 21925"/>
                <a:gd name="T3" fmla="*/ 522 h 43200"/>
                <a:gd name="T4" fmla="*/ 27 w 21925"/>
                <a:gd name="T5" fmla="*/ 261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AutoShape 1029"/>
            <p:cNvSpPr>
              <a:spLocks noChangeArrowheads="1"/>
            </p:cNvSpPr>
            <p:nvPr/>
          </p:nvSpPr>
          <p:spPr bwMode="invGray">
            <a:xfrm>
              <a:off x="288" y="1940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79" name="Rectangle 103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447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80" name="Rectangle 103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103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" name="Rectangle 103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11" name="Rectangle 103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A4A529-6D90-4F5E-A020-4BA0586C2D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34639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13 </a:t>
            </a:r>
            <a:r>
              <a:rPr lang="en-US" dirty="0"/>
              <a:t>- </a:t>
            </a:r>
            <a:fld id="{88481C62-D46C-45CC-8D10-771C5F9538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56394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228600"/>
            <a:ext cx="196215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73405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13 </a:t>
            </a:r>
            <a:r>
              <a:rPr lang="en-US" dirty="0"/>
              <a:t>- </a:t>
            </a:r>
            <a:fld id="{D6D3BD46-808C-42D7-BBCD-11F77248F1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806792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772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676400"/>
            <a:ext cx="7772400" cy="4495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13 </a:t>
            </a:r>
            <a:r>
              <a:rPr lang="en-US" dirty="0"/>
              <a:t>- </a:t>
            </a:r>
            <a:fld id="{85A1ED51-16D9-40DF-A264-A3318DD74C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0239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13 </a:t>
            </a:r>
            <a:r>
              <a:rPr lang="en-US" dirty="0"/>
              <a:t>- </a:t>
            </a:r>
            <a:fld id="{0BF6E885-EE8E-44C8-9801-E2342203C50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42995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13 </a:t>
            </a:r>
            <a:r>
              <a:rPr lang="en-US" dirty="0"/>
              <a:t>- </a:t>
            </a:r>
            <a:fld id="{91A0766C-A949-4DE3-A375-DAEBB5E30F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30246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13 </a:t>
            </a:r>
            <a:r>
              <a:rPr lang="en-US" dirty="0"/>
              <a:t>- </a:t>
            </a:r>
            <a:fld id="{00934C4D-3EEE-44C9-8DCB-5CCD336238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46535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13 </a:t>
            </a:r>
            <a:r>
              <a:rPr lang="en-US" dirty="0"/>
              <a:t>- </a:t>
            </a:r>
            <a:fld id="{83176E24-F405-4585-968D-3B24AA1649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37784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13 </a:t>
            </a:r>
            <a:r>
              <a:rPr lang="en-US" dirty="0"/>
              <a:t>- </a:t>
            </a:r>
            <a:fld id="{13427D81-507A-4A11-8CC8-1F13303863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36907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13 </a:t>
            </a:r>
            <a:r>
              <a:rPr lang="en-US" dirty="0"/>
              <a:t>- </a:t>
            </a:r>
            <a:fld id="{4E3A7677-90F9-44EB-A29F-F5AD266CF9F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72883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13 </a:t>
            </a:r>
            <a:r>
              <a:rPr lang="en-US" dirty="0"/>
              <a:t>- </a:t>
            </a:r>
            <a:fld id="{E6F1517E-D960-4A6F-94C6-04896AD9C58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36153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13 </a:t>
            </a:r>
            <a:r>
              <a:rPr lang="en-US" dirty="0"/>
              <a:t>- </a:t>
            </a:r>
            <a:fld id="{51C1FB99-8D2C-443D-93F0-B8BB18BA7B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6335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457200" y="533400"/>
            <a:ext cx="8153400" cy="1600200"/>
            <a:chOff x="288" y="625"/>
            <a:chExt cx="5136" cy="1008"/>
          </a:xfrm>
        </p:grpSpPr>
        <p:sp>
          <p:nvSpPr>
            <p:cNvPr id="1032" name="Arc 2"/>
            <p:cNvSpPr>
              <a:spLocks/>
            </p:cNvSpPr>
            <p:nvPr/>
          </p:nvSpPr>
          <p:spPr bwMode="invGray">
            <a:xfrm>
              <a:off x="3595" y="625"/>
              <a:ext cx="1829" cy="1008"/>
            </a:xfrm>
            <a:custGeom>
              <a:avLst/>
              <a:gdLst>
                <a:gd name="T0" fmla="*/ 25 w 21912"/>
                <a:gd name="T1" fmla="*/ 0 h 43200"/>
                <a:gd name="T2" fmla="*/ 0 w 21912"/>
                <a:gd name="T3" fmla="*/ 1008 h 43200"/>
                <a:gd name="T4" fmla="*/ 26 w 21912"/>
                <a:gd name="T5" fmla="*/ 504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" name="Arc 3"/>
            <p:cNvSpPr>
              <a:spLocks/>
            </p:cNvSpPr>
            <p:nvPr/>
          </p:nvSpPr>
          <p:spPr bwMode="invGray">
            <a:xfrm>
              <a:off x="3548" y="729"/>
              <a:ext cx="1831" cy="800"/>
            </a:xfrm>
            <a:custGeom>
              <a:avLst/>
              <a:gdLst>
                <a:gd name="T0" fmla="*/ 26 w 21924"/>
                <a:gd name="T1" fmla="*/ 0 h 43200"/>
                <a:gd name="T2" fmla="*/ 0 w 21924"/>
                <a:gd name="T3" fmla="*/ 800 h 43200"/>
                <a:gd name="T4" fmla="*/ 27 w 21924"/>
                <a:gd name="T5" fmla="*/ 40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" name="Arc 4"/>
            <p:cNvSpPr>
              <a:spLocks/>
            </p:cNvSpPr>
            <p:nvPr/>
          </p:nvSpPr>
          <p:spPr bwMode="invGray">
            <a:xfrm>
              <a:off x="3521" y="868"/>
              <a:ext cx="1830" cy="522"/>
            </a:xfrm>
            <a:custGeom>
              <a:avLst/>
              <a:gdLst>
                <a:gd name="T0" fmla="*/ 26 w 21925"/>
                <a:gd name="T1" fmla="*/ 0 h 43200"/>
                <a:gd name="T2" fmla="*/ 0 w 21925"/>
                <a:gd name="T3" fmla="*/ 522 h 43200"/>
                <a:gd name="T4" fmla="*/ 27 w 21925"/>
                <a:gd name="T5" fmla="*/ 261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" name="AutoShape 5"/>
            <p:cNvSpPr>
              <a:spLocks noChangeArrowheads="1"/>
            </p:cNvSpPr>
            <p:nvPr/>
          </p:nvSpPr>
          <p:spPr bwMode="invGray">
            <a:xfrm>
              <a:off x="288" y="1076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 dirty="0" smtClean="0"/>
              <a:t>Lecture 13 </a:t>
            </a:r>
            <a:r>
              <a:rPr lang="en-US" dirty="0"/>
              <a:t>- </a:t>
            </a:r>
            <a:fld id="{539FC17F-71E6-4C09-8D9C-97917C576F6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7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en-US" dirty="0" smtClean="0"/>
              <a:t>Lecture 13</a:t>
            </a:r>
            <a:br>
              <a:rPr lang="en-US" dirty="0" smtClean="0"/>
            </a:br>
            <a:r>
              <a:rPr lang="en-US" dirty="0" smtClean="0"/>
              <a:t>Welcome to the Real World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733800"/>
            <a:ext cx="8763000" cy="1752600"/>
          </a:xfrm>
        </p:spPr>
        <p:txBody>
          <a:bodyPr/>
          <a:lstStyle/>
          <a:p>
            <a:pPr eaLnBrk="1" hangingPunct="1"/>
            <a:r>
              <a:rPr lang="en-US" dirty="0" smtClean="0"/>
              <a:t>CSCI – 3350   Software Engineering II</a:t>
            </a:r>
          </a:p>
          <a:p>
            <a:pPr eaLnBrk="1" hangingPunct="1"/>
            <a:r>
              <a:rPr lang="en-US" dirty="0" smtClean="0"/>
              <a:t>Fall 2014</a:t>
            </a:r>
          </a:p>
          <a:p>
            <a:pPr eaLnBrk="1" hangingPunct="1"/>
            <a:r>
              <a:rPr lang="en-US" dirty="0" smtClean="0"/>
              <a:t>Bill Pine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-1800000">
            <a:off x="1728712" y="2987883"/>
            <a:ext cx="5295745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8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 R O N G</a:t>
            </a:r>
          </a:p>
        </p:txBody>
      </p:sp>
      <p:sp>
        <p:nvSpPr>
          <p:cNvPr id="1229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Productivity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 marL="0" indent="0">
              <a:buFontTx/>
              <a:buNone/>
              <a:defRPr/>
            </a:pPr>
            <a:r>
              <a:rPr lang="en-US" sz="4400" dirty="0" smtClean="0"/>
              <a:t>The American worker is the most productive worker in the world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1229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1229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229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13 - </a:t>
            </a:r>
            <a:fld id="{A406FCB5-DDBB-481C-B07C-18B65DDC389F}" type="slidenum">
              <a:rPr lang="en-US" sz="1400" smtClean="0">
                <a:latin typeface="Arial" charset="0"/>
              </a:rPr>
              <a:pPr eaLnBrk="1" hangingPunct="1"/>
              <a:t>10</a:t>
            </a:fld>
            <a:endParaRPr lang="en-US" sz="1400" dirty="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13 - </a:t>
            </a:r>
            <a:fld id="{6763CCF0-0541-435A-8C12-347E5532DB56}" type="slidenum">
              <a:rPr lang="en-US" sz="1400" smtClean="0">
                <a:latin typeface="Arial" charset="0"/>
              </a:rPr>
              <a:pPr eaLnBrk="1" hangingPunct="1"/>
              <a:t>11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Your Weapons </a:t>
            </a:r>
          </a:p>
        </p:txBody>
      </p:sp>
      <p:sp>
        <p:nvSpPr>
          <p:cNvPr id="13318" name="Rectangle 3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 These remedies are necessary but not sufficient</a:t>
            </a:r>
          </a:p>
        </p:txBody>
      </p:sp>
      <p:graphicFrame>
        <p:nvGraphicFramePr>
          <p:cNvPr id="100390" name="Group 38"/>
          <p:cNvGraphicFramePr>
            <a:graphicFrameLocks noGrp="1"/>
          </p:cNvGraphicFramePr>
          <p:nvPr/>
        </p:nvGraphicFramePr>
        <p:xfrm>
          <a:off x="457200" y="1905000"/>
          <a:ext cx="8077200" cy="2773590"/>
        </p:xfrm>
        <a:graphic>
          <a:graphicData uri="http://schemas.openxmlformats.org/drawingml/2006/table">
            <a:tbl>
              <a:tblPr/>
              <a:tblGrid>
                <a:gridCol w="3505200"/>
                <a:gridCol w="4572000"/>
              </a:tblGrid>
              <a:tr h="579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Threat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Remedy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Dynamic skills set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Continuing education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Entitlement mentality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Realize no one owes you anything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Globalization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Maximize your productivity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8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Increasing foreign worker skills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All of the above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13 - </a:t>
            </a:r>
            <a:fld id="{2EC09802-D1D8-4B25-884F-89BA62675905}" type="slidenum">
              <a:rPr lang="en-US" sz="1400" smtClean="0">
                <a:latin typeface="Arial" charset="0"/>
              </a:rPr>
              <a:pPr eaLnBrk="1" hangingPunct="1"/>
              <a:t>12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Politics</a:t>
            </a:r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“All politics are local”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Tip O’Neil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Corollary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“All activities have a political component”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Many employees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Because of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Laziness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Incompetence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Enhancement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Innate meanness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Practice office guerilla warfare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13 - </a:t>
            </a:r>
            <a:fld id="{8B62F24B-D547-46DD-B475-92DFAE5509EF}" type="slidenum">
              <a:rPr lang="en-US" sz="1400" smtClean="0">
                <a:latin typeface="Arial" charset="0"/>
              </a:rPr>
              <a:pPr eaLnBrk="1" hangingPunct="1"/>
              <a:t>13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Politics (continued)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You will not be able to avoid politics</a:t>
            </a:r>
          </a:p>
          <a:p>
            <a:pPr eaLnBrk="1" hangingPunct="1"/>
            <a:r>
              <a:rPr lang="en-US" sz="2800" dirty="0" smtClean="0"/>
              <a:t>Nor will you be untouched by it</a:t>
            </a:r>
          </a:p>
          <a:p>
            <a:pPr lvl="1" eaLnBrk="1" hangingPunct="1"/>
            <a:r>
              <a:rPr lang="en-US" sz="2400" dirty="0" smtClean="0"/>
              <a:t>“Up until now, there probably hasn’t been anyone who has been out to get you.  This will change the minute you graduate and go out into the real world.”</a:t>
            </a:r>
          </a:p>
          <a:p>
            <a:pPr lvl="1" algn="r" eaLnBrk="1" hangingPunct="1">
              <a:buFontTx/>
              <a:buChar char="-"/>
            </a:pPr>
            <a:r>
              <a:rPr lang="en-US" sz="2400" dirty="0" smtClean="0"/>
              <a:t>Ben Ginsberg</a:t>
            </a:r>
          </a:p>
          <a:p>
            <a:pPr lvl="1" eaLnBrk="1" hangingPunct="1"/>
            <a:r>
              <a:rPr lang="en-US" sz="2400" dirty="0"/>
              <a:t>Just because you do not take an interest in politics doesn't mean politics won't take an interest in you!</a:t>
            </a:r>
          </a:p>
          <a:p>
            <a:pPr marL="0" indent="0" algn="r" eaLnBrk="1" hangingPunct="1">
              <a:buNone/>
            </a:pPr>
            <a:r>
              <a:rPr lang="en-US" sz="2400" dirty="0" smtClean="0"/>
              <a:t> - Pericles (430 B.C.)</a:t>
            </a:r>
          </a:p>
          <a:p>
            <a:pPr lvl="1" eaLnBrk="1" hangingPunct="1">
              <a:buFontTx/>
              <a:buChar char="-"/>
            </a:pPr>
            <a:endParaRPr lang="en-US" sz="2400" dirty="0" smtClean="0"/>
          </a:p>
          <a:p>
            <a:pPr eaLnBrk="1" hangingPunct="1"/>
            <a:r>
              <a:rPr lang="en-US" sz="2400" dirty="0" smtClean="0"/>
              <a:t>                   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13 - </a:t>
            </a:r>
            <a:fld id="{8B62F24B-D547-46DD-B475-92DFAE5509EF}" type="slidenum">
              <a:rPr lang="en-US" sz="1400" smtClean="0">
                <a:latin typeface="Arial" charset="0"/>
              </a:rPr>
              <a:pPr eaLnBrk="1" hangingPunct="1"/>
              <a:t>14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Politics (continued)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You must be attuned to workplace politics</a:t>
            </a:r>
          </a:p>
          <a:p>
            <a:pPr lvl="1" eaLnBrk="1" hangingPunct="1"/>
            <a:r>
              <a:rPr lang="en-US" sz="2400" dirty="0" smtClean="0"/>
              <a:t>“Those who are too smart to engage in politics are punished by being governed by those who are dumber”</a:t>
            </a:r>
          </a:p>
          <a:p>
            <a:pPr lvl="1" algn="r" eaLnBrk="1" hangingPunct="1">
              <a:buFontTx/>
              <a:buChar char="-"/>
            </a:pPr>
            <a:r>
              <a:rPr lang="en-US" sz="2400" dirty="0" smtClean="0"/>
              <a:t>Plato</a:t>
            </a:r>
          </a:p>
          <a:p>
            <a:pPr marL="0" indent="0" eaLnBrk="1" hangingPunct="1">
              <a:buNone/>
            </a:pPr>
            <a:endParaRPr lang="en-US" sz="2800" dirty="0" smtClean="0"/>
          </a:p>
          <a:p>
            <a:pPr lvl="1" algn="r" eaLnBrk="1" hangingPunct="1">
              <a:buFontTx/>
              <a:buNone/>
            </a:pPr>
            <a:r>
              <a:rPr lang="en-US" sz="2400" dirty="0" smtClean="0"/>
              <a:t>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xmlns="" val="19060629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13 - </a:t>
            </a:r>
            <a:fld id="{844C1B5B-C69B-409C-AE1A-8F824FB9ED67}" type="slidenum">
              <a:rPr lang="en-US" sz="1400" smtClean="0">
                <a:latin typeface="Arial" charset="0"/>
              </a:rPr>
              <a:pPr eaLnBrk="1" hangingPunct="1"/>
              <a:t>15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“Real” Project Phases </a:t>
            </a:r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five phases of any project </a:t>
            </a:r>
          </a:p>
          <a:p>
            <a:pPr lvl="1" eaLnBrk="1" hangingPunct="1"/>
            <a:r>
              <a:rPr lang="en-US" smtClean="0"/>
              <a:t>Unbridled enthusiasm</a:t>
            </a:r>
          </a:p>
          <a:p>
            <a:pPr lvl="1" eaLnBrk="1" hangingPunct="1"/>
            <a:r>
              <a:rPr lang="en-US" smtClean="0"/>
              <a:t>Ballooning problems</a:t>
            </a:r>
          </a:p>
          <a:p>
            <a:pPr lvl="1" eaLnBrk="1" hangingPunct="1"/>
            <a:r>
              <a:rPr lang="en-US" smtClean="0"/>
              <a:t>Search for a scapegoat</a:t>
            </a:r>
          </a:p>
          <a:p>
            <a:pPr lvl="1" eaLnBrk="1" hangingPunct="1"/>
            <a:r>
              <a:rPr lang="en-US" smtClean="0"/>
              <a:t>Punishment of the innocent</a:t>
            </a:r>
          </a:p>
          <a:p>
            <a:pPr lvl="1" eaLnBrk="1" hangingPunct="1"/>
            <a:r>
              <a:rPr lang="en-US" smtClean="0"/>
              <a:t>Praise and reward for the “looters and moochers”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1741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74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13 - </a:t>
            </a:r>
            <a:fld id="{601FDF44-0E57-4162-959B-954DE468227F}" type="slidenum">
              <a:rPr lang="en-US" sz="1400" smtClean="0">
                <a:latin typeface="Arial" charset="0"/>
              </a:rPr>
              <a:pPr eaLnBrk="1" hangingPunct="1"/>
              <a:t>16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Doomed Project</a:t>
            </a:r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When a project heads south, </a:t>
            </a:r>
          </a:p>
          <a:p>
            <a:pPr lvl="1" eaLnBrk="1" hangingPunct="1"/>
            <a:r>
              <a:rPr lang="en-US" smtClean="0"/>
              <a:t>The manager who was yesterday “singing your praises”, will today say to his boss, </a:t>
            </a:r>
          </a:p>
          <a:p>
            <a:pPr lvl="2" eaLnBrk="1" hangingPunct="1"/>
            <a:r>
              <a:rPr lang="en-US" smtClean="0"/>
              <a:t>“I knew that that  *&amp;*^$%* Bill would screw it up.”</a:t>
            </a:r>
          </a:p>
          <a:p>
            <a:pPr lvl="2" eaLnBrk="1" hangingPunct="1"/>
            <a:r>
              <a:rPr lang="en-US" smtClean="0"/>
              <a:t>“ I told him it wouldn’t work.”</a:t>
            </a:r>
          </a:p>
          <a:p>
            <a:pPr lvl="2" eaLnBrk="1" hangingPunct="1"/>
            <a:r>
              <a:rPr lang="en-US" smtClean="0"/>
              <a:t>“But would he listen to me?”</a:t>
            </a:r>
          </a:p>
          <a:p>
            <a:pPr lvl="2" eaLnBrk="1" hangingPunct="1"/>
            <a:r>
              <a:rPr lang="en-US" smtClean="0"/>
              <a:t>“Oh, no!”</a:t>
            </a:r>
          </a:p>
          <a:p>
            <a:pPr lvl="2" eaLnBrk="1" hangingPunct="1"/>
            <a:r>
              <a:rPr lang="en-US" smtClean="0"/>
              <a:t>“He had to do it his way.”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1843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84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13 - </a:t>
            </a:r>
            <a:fld id="{7AEA404A-2E58-46A2-8F92-6E2B9562A6A3}" type="slidenum">
              <a:rPr lang="en-US" sz="1400" smtClean="0">
                <a:latin typeface="Arial" charset="0"/>
              </a:rPr>
              <a:pPr eaLnBrk="1" hangingPunct="1"/>
              <a:t>17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Doomed Project (cont)</a:t>
            </a:r>
          </a:p>
        </p:txBody>
      </p:sp>
      <p:sp>
        <p:nvSpPr>
          <p:cNvPr id="184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aftermath</a:t>
            </a:r>
          </a:p>
          <a:p>
            <a:pPr lvl="1" eaLnBrk="1" hangingPunct="1"/>
            <a:r>
              <a:rPr lang="en-US" smtClean="0"/>
              <a:t>“The only people who got along were like-minded individuals who banded together. They resembled bands of chattering monkeys, who, when trouble strikes, head for the treetops, scolding whoever and whatever is left below.”</a:t>
            </a:r>
          </a:p>
          <a:p>
            <a:pPr lvl="1" algn="r" eaLnBrk="1" hangingPunct="1">
              <a:buFontTx/>
              <a:buNone/>
            </a:pPr>
            <a:r>
              <a:rPr lang="en-US" smtClean="0"/>
              <a:t>- Sheldon Bowles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13 - </a:t>
            </a:r>
            <a:fld id="{FE866ADB-3C46-4C4E-9477-3A35001923D3}" type="slidenum">
              <a:rPr lang="en-US" sz="1400" smtClean="0">
                <a:latin typeface="Arial" charset="0"/>
              </a:rPr>
              <a:pPr eaLnBrk="1" hangingPunct="1"/>
              <a:t>18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Evil Boss</a:t>
            </a:r>
          </a:p>
        </p:txBody>
      </p:sp>
      <p:pic>
        <p:nvPicPr>
          <p:cNvPr id="1946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609600" y="2133600"/>
            <a:ext cx="8001000" cy="2640013"/>
          </a:xfr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13 - </a:t>
            </a:r>
            <a:fld id="{436BB0A3-835E-4107-8ABD-D86D1F065AB0}" type="slidenum">
              <a:rPr lang="en-US" sz="1400" smtClean="0">
                <a:latin typeface="Arial" charset="0"/>
              </a:rPr>
              <a:pPr eaLnBrk="1" hangingPunct="1"/>
              <a:t>19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Weapons in Office Warfare</a:t>
            </a:r>
          </a:p>
        </p:txBody>
      </p:sp>
      <p:sp>
        <p:nvSpPr>
          <p:cNvPr id="204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Best defense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Exemplary Performance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Awareness and Use of a “Paper trail”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Growing threat of corporate espionage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Employers monitor their employees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Email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Computers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Network traffic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Office Furniture (Desk, Filing Cabinets)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All are property of the company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13 - </a:t>
            </a:r>
            <a:fld id="{FF9AAC2C-CD3B-45F4-83C0-299BFB0A1773}" type="slidenum">
              <a:rPr lang="en-US" sz="1400" smtClean="0">
                <a:latin typeface="Arial" charset="0"/>
              </a:rPr>
              <a:pPr eaLnBrk="1" hangingPunct="1"/>
              <a:t>2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Lecture Overview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Reality of job security</a:t>
            </a:r>
          </a:p>
          <a:p>
            <a:pPr eaLnBrk="1" hangingPunct="1"/>
            <a:r>
              <a:rPr lang="en-US" smtClean="0"/>
              <a:t>Implications of  “.com bubble”</a:t>
            </a:r>
          </a:p>
          <a:p>
            <a:pPr eaLnBrk="1" hangingPunct="1"/>
            <a:r>
              <a:rPr lang="en-US" smtClean="0"/>
              <a:t>Politics</a:t>
            </a:r>
          </a:p>
          <a:p>
            <a:pPr eaLnBrk="1" hangingPunct="1"/>
            <a:r>
              <a:rPr lang="en-US" smtClean="0"/>
              <a:t>Best Practices Perverted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2150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13 - </a:t>
            </a:r>
            <a:fld id="{AEDF6622-769F-433A-AE86-A537EAF7FF3F}" type="slidenum">
              <a:rPr lang="en-US" sz="1400" smtClean="0">
                <a:latin typeface="Arial" charset="0"/>
              </a:rPr>
              <a:pPr eaLnBrk="1" hangingPunct="1"/>
              <a:t>20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Weapons (continued)</a:t>
            </a:r>
          </a:p>
        </p:txBody>
      </p:sp>
      <p:sp>
        <p:nvSpPr>
          <p:cNvPr id="215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Must be circumspect with any insurgency </a:t>
            </a:r>
          </a:p>
          <a:p>
            <a:pPr lvl="1" eaLnBrk="1" hangingPunct="1"/>
            <a:r>
              <a:rPr lang="en-US" smtClean="0"/>
              <a:t>No need to make the “opposition” nervous</a:t>
            </a:r>
          </a:p>
          <a:p>
            <a:pPr lvl="1" eaLnBrk="1" hangingPunct="1"/>
            <a:r>
              <a:rPr lang="en-US" smtClean="0"/>
              <a:t>Keep records away from workplace</a:t>
            </a:r>
          </a:p>
          <a:p>
            <a:pPr lvl="2" eaLnBrk="1" hangingPunct="1"/>
            <a:r>
              <a:rPr lang="en-US" smtClean="0"/>
              <a:t>To counter tactics used by your enemies</a:t>
            </a:r>
          </a:p>
          <a:p>
            <a:pPr lvl="3" eaLnBrk="1" hangingPunct="1"/>
            <a:r>
              <a:rPr lang="en-US" smtClean="0"/>
              <a:t>Shredding  (Iran Contra, Enron, Arthur Anderson, Holder DOJ)</a:t>
            </a:r>
          </a:p>
          <a:p>
            <a:pPr lvl="1" eaLnBrk="1" hangingPunct="1"/>
            <a:r>
              <a:rPr lang="en-US" smtClean="0"/>
              <a:t>Not documented on employers’ storage devices</a:t>
            </a:r>
          </a:p>
          <a:p>
            <a:pPr lvl="1" eaLnBrk="1" hangingPunct="1"/>
            <a:r>
              <a:rPr lang="en-US" smtClean="0"/>
              <a:t>Not shared in email</a:t>
            </a:r>
          </a:p>
          <a:p>
            <a:pPr lvl="1" eaLnBrk="1" hangingPunct="1"/>
            <a:r>
              <a:rPr lang="en-US" smtClean="0"/>
              <a:t>If you need a face-to-face with co-workers, go to an out-of-the-way restaurant or bar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2253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13 - </a:t>
            </a:r>
            <a:fld id="{632EF2D0-AE86-4A76-AC7C-7CE9262B91AF}" type="slidenum">
              <a:rPr lang="en-US" sz="1400" smtClean="0">
                <a:latin typeface="Arial" charset="0"/>
              </a:rPr>
              <a:pPr eaLnBrk="1" hangingPunct="1"/>
              <a:t>21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The Email Bomb</a:t>
            </a:r>
          </a:p>
        </p:txBody>
      </p:sp>
      <p:pic>
        <p:nvPicPr>
          <p:cNvPr id="22534" name="Picture 1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990600" y="2057400"/>
            <a:ext cx="7239000" cy="2481263"/>
          </a:xfr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2355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35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13 - </a:t>
            </a:r>
            <a:fld id="{79DBF29E-DA11-4CB7-9D65-5C0E06136B9B}" type="slidenum">
              <a:rPr lang="en-US" sz="1400" smtClean="0">
                <a:latin typeface="Arial" charset="0"/>
              </a:rPr>
              <a:pPr eaLnBrk="1" hangingPunct="1"/>
              <a:t>22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35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Best Practices</a:t>
            </a:r>
          </a:p>
        </p:txBody>
      </p:sp>
      <p:sp>
        <p:nvSpPr>
          <p:cNvPr id="235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You may find that your organization does not follow the current set of best engineering practices</a:t>
            </a:r>
          </a:p>
          <a:p>
            <a:pPr eaLnBrk="1" hangingPunct="1"/>
            <a:r>
              <a:rPr lang="en-US" smtClean="0"/>
              <a:t>The core drivers</a:t>
            </a:r>
          </a:p>
          <a:p>
            <a:pPr lvl="1" eaLnBrk="1" hangingPunct="1"/>
            <a:r>
              <a:rPr lang="en-US" smtClean="0"/>
              <a:t>Time-to-market pressures</a:t>
            </a:r>
          </a:p>
          <a:p>
            <a:pPr lvl="1" eaLnBrk="1" hangingPunct="1"/>
            <a:r>
              <a:rPr lang="en-US" smtClean="0"/>
              <a:t>Liquid specifications</a:t>
            </a:r>
          </a:p>
          <a:p>
            <a:pPr lvl="1" eaLnBrk="1" hangingPunct="1"/>
            <a:r>
              <a:rPr lang="en-US" smtClean="0"/>
              <a:t>Complexity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2457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45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13 - </a:t>
            </a:r>
            <a:fld id="{D9597812-7AA8-45EB-A63E-C43D7C79BE89}" type="slidenum">
              <a:rPr lang="en-US" sz="1400" smtClean="0">
                <a:latin typeface="Arial" charset="0"/>
              </a:rPr>
              <a:pPr eaLnBrk="1" hangingPunct="1"/>
              <a:t>23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Time-to-Market Pressures</a:t>
            </a:r>
          </a:p>
        </p:txBody>
      </p:sp>
      <p:sp>
        <p:nvSpPr>
          <p:cNvPr id="245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Best practices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Requires extra effort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Extra effort translates directly into additional time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Competitive forces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The product out the door as soon as possible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Hopefully within budget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Does this seem stupid?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If you don’t have time to do it right, do you have time to do it twice?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Answer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No, but we will get it right on the next version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2560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56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13 - </a:t>
            </a:r>
            <a:fld id="{F0563115-2E24-481F-B700-3134CD3ABAA0}" type="slidenum">
              <a:rPr lang="en-US" sz="1400" smtClean="0">
                <a:latin typeface="Arial" charset="0"/>
              </a:rPr>
              <a:pPr eaLnBrk="1" hangingPunct="1"/>
              <a:t>24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56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Liquid Specifications</a:t>
            </a:r>
          </a:p>
        </p:txBody>
      </p:sp>
      <p:sp>
        <p:nvSpPr>
          <p:cNvPr id="256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Rushed development is guaranteed to lead to a poor product specification</a:t>
            </a:r>
          </a:p>
          <a:p>
            <a:pPr lvl="1" eaLnBrk="1" hangingPunct="1"/>
            <a:r>
              <a:rPr lang="en-US" smtClean="0"/>
              <a:t>Customer driven</a:t>
            </a:r>
          </a:p>
          <a:p>
            <a:pPr lvl="1" eaLnBrk="1" hangingPunct="1"/>
            <a:r>
              <a:rPr lang="en-US" smtClean="0"/>
              <a:t>Marketing driven</a:t>
            </a:r>
          </a:p>
          <a:p>
            <a:pPr eaLnBrk="1" hangingPunct="1"/>
            <a:r>
              <a:rPr lang="en-US" smtClean="0"/>
              <a:t>This is the phase into which </a:t>
            </a:r>
            <a:r>
              <a:rPr lang="en-US" b="1" smtClean="0">
                <a:solidFill>
                  <a:schemeClr val="tx2"/>
                </a:solidFill>
              </a:rPr>
              <a:t>you</a:t>
            </a:r>
            <a:r>
              <a:rPr lang="en-US" smtClean="0"/>
              <a:t> should pour your extra effort</a:t>
            </a:r>
          </a:p>
          <a:p>
            <a:pPr lvl="1" eaLnBrk="1" hangingPunct="1"/>
            <a:r>
              <a:rPr lang="en-US" smtClean="0"/>
              <a:t>Don’t wait until the coding workflow</a:t>
            </a:r>
          </a:p>
          <a:p>
            <a:pPr eaLnBrk="1" hangingPunct="1">
              <a:buFontTx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2662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66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13 - </a:t>
            </a:r>
            <a:fld id="{2ACCD6BF-DFBD-4C81-A46F-B936838A2AC6}" type="slidenum">
              <a:rPr lang="en-US" sz="1400" smtClean="0">
                <a:latin typeface="Arial" charset="0"/>
              </a:rPr>
              <a:pPr eaLnBrk="1" hangingPunct="1"/>
              <a:t>25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66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Complexity </a:t>
            </a:r>
          </a:p>
        </p:txBody>
      </p:sp>
      <p:graphicFrame>
        <p:nvGraphicFramePr>
          <p:cNvPr id="118824" name="Group 40"/>
          <p:cNvGraphicFramePr>
            <a:graphicFrameLocks noGrp="1"/>
          </p:cNvGraphicFramePr>
          <p:nvPr>
            <p:ph idx="1"/>
          </p:nvPr>
        </p:nvGraphicFramePr>
        <p:xfrm>
          <a:off x="838200" y="1905000"/>
          <a:ext cx="6858000" cy="3687982"/>
        </p:xfrm>
        <a:graphic>
          <a:graphicData uri="http://schemas.openxmlformats.org/drawingml/2006/table">
            <a:tbl>
              <a:tblPr/>
              <a:tblGrid>
                <a:gridCol w="3429000"/>
                <a:gridCol w="3429000"/>
              </a:tblGrid>
              <a:tr h="5790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OS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LOC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PC DOS v 1.0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4,000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Windows  NT 3.1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6,000,000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Windows 98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18,000,000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Windows 2000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35,000,000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Windows XP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45,000,000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Vista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75,000,000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656" name="Text Box 41"/>
          <p:cNvSpPr txBox="1">
            <a:spLocks noChangeArrowheads="1"/>
          </p:cNvSpPr>
          <p:nvPr/>
        </p:nvSpPr>
        <p:spPr bwMode="auto">
          <a:xfrm>
            <a:off x="1371600" y="5791200"/>
            <a:ext cx="67056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/>
              <a:t>Source for pre-Vista estimates: </a:t>
            </a:r>
            <a:r>
              <a:rPr lang="en-US" sz="1600" i="1"/>
              <a:t>Software Exorcism, Bill Blunden, Apress, 2003.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2765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13 - </a:t>
            </a:r>
            <a:fld id="{E2300382-F95C-4C4B-BF63-4E828E070610}" type="slidenum">
              <a:rPr lang="en-US" sz="1400" smtClean="0">
                <a:latin typeface="Arial" charset="0"/>
              </a:rPr>
              <a:pPr eaLnBrk="1" hangingPunct="1"/>
              <a:t>26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76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Complexity (continued)</a:t>
            </a:r>
          </a:p>
        </p:txBody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For the maintenance programmer</a:t>
            </a:r>
          </a:p>
          <a:p>
            <a:pPr lvl="1" eaLnBrk="1" hangingPunct="1"/>
            <a:r>
              <a:rPr lang="en-US" dirty="0" smtClean="0"/>
              <a:t>Updates and fixes will be “quick and dirty”</a:t>
            </a:r>
          </a:p>
          <a:p>
            <a:pPr lvl="2" eaLnBrk="1" hangingPunct="1"/>
            <a:r>
              <a:rPr lang="en-US" dirty="0" smtClean="0"/>
              <a:t>Adds to project complexity</a:t>
            </a:r>
          </a:p>
          <a:p>
            <a:pPr lvl="2" eaLnBrk="1" hangingPunct="1"/>
            <a:r>
              <a:rPr lang="en-US" dirty="0" smtClean="0"/>
              <a:t>May </a:t>
            </a:r>
            <a:r>
              <a:rPr lang="en-US" dirty="0" smtClean="0"/>
              <a:t>inject </a:t>
            </a:r>
            <a:r>
              <a:rPr lang="en-US" dirty="0" smtClean="0"/>
              <a:t>more errors than it fixes</a:t>
            </a:r>
          </a:p>
          <a:p>
            <a:pPr eaLnBrk="1" hangingPunct="1"/>
            <a:r>
              <a:rPr lang="en-US" dirty="0" smtClean="0"/>
              <a:t>If the original product was complex</a:t>
            </a:r>
          </a:p>
          <a:p>
            <a:pPr lvl="1" eaLnBrk="1" hangingPunct="1"/>
            <a:r>
              <a:rPr lang="en-US" dirty="0" smtClean="0"/>
              <a:t>No “easy in / easy out” fixes</a:t>
            </a:r>
          </a:p>
          <a:p>
            <a:pPr lvl="2" eaLnBrk="1" hangingPunct="1"/>
            <a:r>
              <a:rPr lang="en-US" dirty="0" smtClean="0"/>
              <a:t>Fixes become </a:t>
            </a:r>
          </a:p>
          <a:p>
            <a:pPr lvl="3" eaLnBrk="1" hangingPunct="1"/>
            <a:r>
              <a:rPr lang="en-US" dirty="0" smtClean="0"/>
              <a:t>Expensive</a:t>
            </a:r>
          </a:p>
          <a:p>
            <a:pPr lvl="3" eaLnBrk="1" hangingPunct="1"/>
            <a:r>
              <a:rPr lang="en-US" dirty="0" smtClean="0"/>
              <a:t>Larger fault injectors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2867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86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13 - </a:t>
            </a:r>
            <a:fld id="{C8509B62-A873-4855-B4F6-05347C86011C}" type="slidenum">
              <a:rPr lang="en-US" sz="1400" smtClean="0">
                <a:latin typeface="Arial" charset="0"/>
              </a:rPr>
              <a:pPr eaLnBrk="1" hangingPunct="1"/>
              <a:t>27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86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General Defensive Strategies</a:t>
            </a:r>
          </a:p>
        </p:txBody>
      </p:sp>
      <p:sp>
        <p:nvSpPr>
          <p:cNvPr id="286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Trade Features for time, or new features for old</a:t>
            </a:r>
          </a:p>
          <a:p>
            <a:pPr eaLnBrk="1" hangingPunct="1"/>
            <a:r>
              <a:rPr lang="en-US" sz="2800" smtClean="0"/>
              <a:t>Get it in writing</a:t>
            </a:r>
          </a:p>
          <a:p>
            <a:pPr lvl="1" eaLnBrk="1" hangingPunct="1"/>
            <a:r>
              <a:rPr lang="en-US" sz="2400" smtClean="0"/>
              <a:t>Intentional ambiguity</a:t>
            </a:r>
          </a:p>
          <a:p>
            <a:pPr lvl="2" eaLnBrk="1" hangingPunct="1"/>
            <a:r>
              <a:rPr lang="en-US" sz="2000" smtClean="0"/>
              <a:t>Military Basic Training example</a:t>
            </a:r>
          </a:p>
          <a:p>
            <a:pPr lvl="2" eaLnBrk="1" hangingPunct="1"/>
            <a:r>
              <a:rPr lang="en-US" sz="2000" smtClean="0"/>
              <a:t>Aggressively pursue requirement specification</a:t>
            </a:r>
          </a:p>
          <a:p>
            <a:pPr lvl="1" eaLnBrk="1" hangingPunct="1"/>
            <a:r>
              <a:rPr lang="en-US" sz="2400" smtClean="0"/>
              <a:t>Get a signature</a:t>
            </a:r>
          </a:p>
          <a:p>
            <a:pPr lvl="1" eaLnBrk="1" hangingPunct="1"/>
            <a:r>
              <a:rPr lang="en-US" sz="2400" smtClean="0"/>
              <a:t>To address Plausible Deniability</a:t>
            </a:r>
          </a:p>
          <a:p>
            <a:pPr lvl="2" eaLnBrk="1" hangingPunct="1"/>
            <a:r>
              <a:rPr lang="en-US" sz="2000" smtClean="0"/>
              <a:t>Maintain a paper trail</a:t>
            </a:r>
          </a:p>
          <a:p>
            <a:pPr lvl="3" eaLnBrk="1" hangingPunct="1"/>
            <a:r>
              <a:rPr lang="en-US" sz="1800" smtClean="0"/>
              <a:t>Email</a:t>
            </a:r>
          </a:p>
          <a:p>
            <a:pPr lvl="3" eaLnBrk="1" hangingPunct="1"/>
            <a:r>
              <a:rPr lang="en-US" sz="1800" smtClean="0"/>
              <a:t>Memo for the record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2969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97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13 - </a:t>
            </a:r>
            <a:fld id="{BE0F0112-8D3C-44A3-B721-DDED7D346FE6}" type="slidenum">
              <a:rPr lang="en-US" sz="1400" smtClean="0">
                <a:latin typeface="Arial" charset="0"/>
              </a:rPr>
              <a:pPr eaLnBrk="1" hangingPunct="1"/>
              <a:t>28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Alternative Defense</a:t>
            </a:r>
          </a:p>
        </p:txBody>
      </p:sp>
      <p:pic>
        <p:nvPicPr>
          <p:cNvPr id="2970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609600" y="2362200"/>
            <a:ext cx="7924800" cy="2728913"/>
          </a:xfrm>
          <a:noFill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30723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3072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13 - </a:t>
            </a:r>
            <a:fld id="{658332C2-7D81-408A-B09A-A1341E970121}" type="slidenum">
              <a:rPr lang="en-US" sz="1400" smtClean="0">
                <a:latin typeface="Arial" charset="0"/>
              </a:rPr>
              <a:pPr eaLnBrk="1" hangingPunct="1"/>
              <a:t>29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307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Defensive Development Checklist</a:t>
            </a:r>
          </a:p>
        </p:txBody>
      </p:sp>
      <p:sp>
        <p:nvSpPr>
          <p:cNvPr id="30726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Strong cohesion</a:t>
            </a:r>
          </a:p>
          <a:p>
            <a:pPr eaLnBrk="1" hangingPunct="1"/>
            <a:r>
              <a:rPr lang="en-US" smtClean="0"/>
              <a:t>Loose coupling</a:t>
            </a:r>
          </a:p>
          <a:p>
            <a:pPr eaLnBrk="1" hangingPunct="1"/>
            <a:r>
              <a:rPr lang="en-US" smtClean="0"/>
              <a:t>Idiot proofing</a:t>
            </a:r>
          </a:p>
          <a:p>
            <a:pPr eaLnBrk="1" hangingPunct="1"/>
            <a:r>
              <a:rPr lang="en-US" smtClean="0"/>
              <a:t>Crash gracefully</a:t>
            </a:r>
          </a:p>
          <a:p>
            <a:pPr eaLnBrk="1" hangingPunct="1"/>
            <a:r>
              <a:rPr lang="en-US" smtClean="0"/>
              <a:t>Minimized globals</a:t>
            </a:r>
          </a:p>
          <a:p>
            <a:pPr eaLnBrk="1" hangingPunct="1"/>
            <a:r>
              <a:rPr lang="en-US" smtClean="0"/>
              <a:t>Event logging</a:t>
            </a:r>
          </a:p>
          <a:p>
            <a:pPr eaLnBrk="1" hangingPunct="1"/>
            <a:r>
              <a:rPr lang="en-US" smtClean="0"/>
              <a:t>Document code intent</a:t>
            </a:r>
          </a:p>
          <a:p>
            <a:pPr eaLnBrk="1" hangingPunct="1"/>
            <a:r>
              <a:rPr lang="en-US" smtClean="0"/>
              <a:t>No literal constants</a:t>
            </a:r>
          </a:p>
        </p:txBody>
      </p:sp>
      <p:sp>
        <p:nvSpPr>
          <p:cNvPr id="30727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All units tested</a:t>
            </a:r>
          </a:p>
          <a:p>
            <a:pPr eaLnBrk="1" hangingPunct="1"/>
            <a:r>
              <a:rPr lang="en-US" smtClean="0"/>
              <a:t>Path coverage testing</a:t>
            </a:r>
          </a:p>
          <a:p>
            <a:pPr eaLnBrk="1" hangingPunct="1"/>
            <a:r>
              <a:rPr lang="en-US" smtClean="0"/>
              <a:t>All requirements tested</a:t>
            </a:r>
          </a:p>
          <a:p>
            <a:pPr eaLnBrk="1" hangingPunct="1"/>
            <a:r>
              <a:rPr lang="en-US" smtClean="0"/>
              <a:t>Eliminate compiler warnings</a:t>
            </a:r>
          </a:p>
          <a:p>
            <a:pPr eaLnBrk="1" hangingPunct="1"/>
            <a:r>
              <a:rPr lang="en-US" smtClean="0"/>
              <a:t>This list maintained</a:t>
            </a:r>
          </a:p>
          <a:p>
            <a:pPr eaLnBrk="1" hangingPunct="1"/>
            <a:endParaRPr lang="en-US" smtClean="0"/>
          </a:p>
        </p:txBody>
      </p:sp>
      <p:sp>
        <p:nvSpPr>
          <p:cNvPr id="30728" name="Text Box 6"/>
          <p:cNvSpPr txBox="1">
            <a:spLocks noChangeArrowheads="1"/>
          </p:cNvSpPr>
          <p:nvPr/>
        </p:nvSpPr>
        <p:spPr bwMode="auto">
          <a:xfrm>
            <a:off x="1447800" y="5867400"/>
            <a:ext cx="601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30729" name="Text Box 7"/>
          <p:cNvSpPr txBox="1">
            <a:spLocks noChangeArrowheads="1"/>
          </p:cNvSpPr>
          <p:nvPr/>
        </p:nvSpPr>
        <p:spPr bwMode="auto">
          <a:xfrm>
            <a:off x="1524000" y="5791200"/>
            <a:ext cx="6553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/>
              <a:t>Source: </a:t>
            </a:r>
            <a:r>
              <a:rPr lang="en-US" sz="1600" i="1"/>
              <a:t>Software Exorcism, Bill Blunden, Apress, 2003.</a:t>
            </a:r>
            <a:endParaRPr lang="en-US" sz="16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13 - </a:t>
            </a:r>
            <a:fld id="{504B7FB4-A9EB-4EDF-BD0D-C390BFFE5524}" type="slidenum">
              <a:rPr lang="en-US" sz="1400" smtClean="0">
                <a:latin typeface="Arial" charset="0"/>
              </a:rPr>
              <a:pPr eaLnBrk="1" hangingPunct="1"/>
              <a:t>3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Reality of Job Security</a:t>
            </a:r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 the late 1950’s, mid 1960’s</a:t>
            </a:r>
          </a:p>
          <a:p>
            <a:pPr lvl="1" eaLnBrk="1" hangingPunct="1"/>
            <a:r>
              <a:rPr lang="en-US" smtClean="0"/>
              <a:t>One lifelong employer</a:t>
            </a:r>
          </a:p>
          <a:p>
            <a:pPr lvl="2" eaLnBrk="1" hangingPunct="1"/>
            <a:r>
              <a:rPr lang="en-US" smtClean="0"/>
              <a:t>Employers valued experience</a:t>
            </a:r>
          </a:p>
          <a:p>
            <a:pPr lvl="2" eaLnBrk="1" hangingPunct="1"/>
            <a:r>
              <a:rPr lang="en-US" smtClean="0"/>
              <a:t>Employees enjoyed job security</a:t>
            </a:r>
          </a:p>
          <a:p>
            <a:pPr eaLnBrk="1" hangingPunct="1"/>
            <a:r>
              <a:rPr lang="en-US" smtClean="0"/>
              <a:t>Over the last 2 decades</a:t>
            </a:r>
          </a:p>
          <a:p>
            <a:pPr lvl="1" eaLnBrk="1" hangingPunct="1"/>
            <a:r>
              <a:rPr lang="en-US" smtClean="0"/>
              <a:t>Average term of employment </a:t>
            </a:r>
          </a:p>
          <a:p>
            <a:pPr lvl="2" eaLnBrk="1" hangingPunct="1"/>
            <a:r>
              <a:rPr lang="en-US" smtClean="0"/>
              <a:t>Dropped from 15 years</a:t>
            </a:r>
          </a:p>
          <a:p>
            <a:pPr lvl="2" eaLnBrk="1" hangingPunct="1"/>
            <a:r>
              <a:rPr lang="en-US" smtClean="0"/>
              <a:t>To less than 3 years</a:t>
            </a:r>
          </a:p>
          <a:p>
            <a:pPr eaLnBrk="1" hangingPunct="1">
              <a:buFontTx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3174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317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13 - </a:t>
            </a:r>
            <a:fld id="{6749F8D4-68D8-4B25-97E1-4E359A9AE2B0}" type="slidenum">
              <a:rPr lang="en-US" sz="1400" smtClean="0">
                <a:latin typeface="Arial" charset="0"/>
              </a:rPr>
              <a:pPr eaLnBrk="1" hangingPunct="1"/>
              <a:t>30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317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Best Practices Perverted</a:t>
            </a:r>
          </a:p>
        </p:txBody>
      </p:sp>
      <p:sp>
        <p:nvSpPr>
          <p:cNvPr id="317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Project artifacts</a:t>
            </a:r>
          </a:p>
          <a:p>
            <a:pPr lvl="1" eaLnBrk="1" hangingPunct="1"/>
            <a:r>
              <a:rPr lang="en-US" smtClean="0"/>
              <a:t>Almost surely will be out of date</a:t>
            </a:r>
          </a:p>
          <a:p>
            <a:pPr lvl="1" eaLnBrk="1" hangingPunct="1"/>
            <a:r>
              <a:rPr lang="en-US" smtClean="0"/>
              <a:t>Few organization possess the </a:t>
            </a:r>
          </a:p>
          <a:p>
            <a:pPr lvl="2" eaLnBrk="1" hangingPunct="1"/>
            <a:r>
              <a:rPr lang="en-US" smtClean="0"/>
              <a:t>Discipline</a:t>
            </a:r>
          </a:p>
          <a:p>
            <a:pPr lvl="2" eaLnBrk="1" hangingPunct="1"/>
            <a:r>
              <a:rPr lang="en-US" smtClean="0"/>
              <a:t>Resources</a:t>
            </a:r>
          </a:p>
          <a:p>
            <a:pPr lvl="2" eaLnBrk="1" hangingPunct="1"/>
            <a:r>
              <a:rPr lang="en-US" smtClean="0"/>
              <a:t>Motivation</a:t>
            </a:r>
          </a:p>
          <a:p>
            <a:pPr lvl="1" eaLnBrk="1" hangingPunct="1">
              <a:buFontTx/>
              <a:buNone/>
            </a:pPr>
            <a:r>
              <a:rPr lang="en-US" smtClean="0"/>
              <a:t> to properly maintain artifacts</a:t>
            </a:r>
          </a:p>
          <a:p>
            <a:pPr lvl="1" eaLnBrk="1" hangingPunct="1"/>
            <a:endParaRPr lang="en-US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3277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327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13 - </a:t>
            </a:r>
            <a:fld id="{699294B4-6D8E-4296-8CA9-EEB26F1C8813}" type="slidenum">
              <a:rPr lang="en-US" sz="1400" smtClean="0">
                <a:latin typeface="Arial" charset="0"/>
              </a:rPr>
              <a:pPr eaLnBrk="1" hangingPunct="1"/>
              <a:t>31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327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Effect on Best Practices (continued)</a:t>
            </a:r>
          </a:p>
        </p:txBody>
      </p:sp>
      <p:sp>
        <p:nvSpPr>
          <p:cNvPr id="327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Source code internal documentation especially unreliable</a:t>
            </a:r>
          </a:p>
          <a:p>
            <a:pPr lvl="1" eaLnBrk="1" hangingPunct="1"/>
            <a:r>
              <a:rPr lang="en-US" smtClean="0"/>
              <a:t>For the same reasons as for artifacts</a:t>
            </a:r>
          </a:p>
          <a:p>
            <a:pPr lvl="1" eaLnBrk="1" hangingPunct="1"/>
            <a:r>
              <a:rPr lang="en-US" smtClean="0"/>
              <a:t>Deliberate inaccuracies due to attempt at job preservation</a:t>
            </a:r>
          </a:p>
          <a:p>
            <a:pPr lvl="1" eaLnBrk="1" hangingPunct="1"/>
            <a:r>
              <a:rPr lang="en-US" smtClean="0"/>
              <a:t>You will want to believe internal documentation</a:t>
            </a:r>
          </a:p>
          <a:p>
            <a:pPr lvl="2" eaLnBrk="1" hangingPunct="1"/>
            <a:r>
              <a:rPr lang="en-US" smtClean="0"/>
              <a:t>Be skeptical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3379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337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13 - </a:t>
            </a:r>
            <a:fld id="{4050300D-209A-4E2B-8147-47932AB64639}" type="slidenum">
              <a:rPr lang="en-US" sz="1400" smtClean="0">
                <a:latin typeface="Arial" charset="0"/>
              </a:rPr>
              <a:pPr eaLnBrk="1" hangingPunct="1"/>
              <a:t>32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337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/>
            </a:r>
            <a:br>
              <a:rPr lang="en-US" sz="4000" smtClean="0"/>
            </a:br>
            <a:r>
              <a:rPr lang="en-US" sz="4000" smtClean="0"/>
              <a:t>Worlds of Software</a:t>
            </a:r>
            <a:r>
              <a:rPr lang="en-US" sz="4000" baseline="30000" smtClean="0">
                <a:cs typeface="Times New Roman" charset="0"/>
              </a:rPr>
              <a:t>†</a:t>
            </a:r>
          </a:p>
        </p:txBody>
      </p:sp>
      <p:sp>
        <p:nvSpPr>
          <p:cNvPr id="337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There are different worlds of software development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Different rules apply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“The 20MB runtime required for .NET is a NON issue”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Joel </a:t>
            </a:r>
            <a:r>
              <a:rPr lang="en-US" sz="2800" dirty="0" err="1" smtClean="0"/>
              <a:t>Spolsky’s</a:t>
            </a:r>
            <a:r>
              <a:rPr lang="en-US" sz="2800" dirty="0" smtClean="0"/>
              <a:t> </a:t>
            </a:r>
            <a:r>
              <a:rPr lang="en-US" sz="2800" dirty="0" smtClean="0"/>
              <a:t>“The Five Worlds</a:t>
            </a:r>
            <a:r>
              <a:rPr lang="en-US" sz="2800" dirty="0" smtClean="0"/>
              <a:t>”</a:t>
            </a:r>
            <a:endParaRPr lang="en-US" sz="28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400" dirty="0" err="1" smtClean="0"/>
              <a:t>Shrinkwrap</a:t>
            </a:r>
            <a:endParaRPr lang="en-US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Internal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Embedded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Games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Throwaway</a:t>
            </a:r>
          </a:p>
          <a:p>
            <a:pPr lvl="1" algn="r" eaLnBrk="1" hangingPunct="1">
              <a:lnSpc>
                <a:spcPct val="90000"/>
              </a:lnSpc>
              <a:buFontTx/>
              <a:buNone/>
            </a:pPr>
            <a:r>
              <a:rPr lang="en-US" sz="1400" baseline="30000" dirty="0" smtClean="0">
                <a:cs typeface="Times New Roman" charset="0"/>
              </a:rPr>
              <a:t>†</a:t>
            </a:r>
            <a:endParaRPr lang="en-US" sz="1400" dirty="0" smtClean="0">
              <a:cs typeface="Times New Roman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3481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348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13 - </a:t>
            </a:r>
            <a:fld id="{39573B2B-303B-4E08-A92B-F0B0E56E70C8}" type="slidenum">
              <a:rPr lang="en-US" sz="1400" smtClean="0">
                <a:latin typeface="Arial" charset="0"/>
              </a:rPr>
              <a:pPr eaLnBrk="1" hangingPunct="1"/>
              <a:t>33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348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Worlds vs. Processes</a:t>
            </a:r>
          </a:p>
        </p:txBody>
      </p:sp>
      <p:sp>
        <p:nvSpPr>
          <p:cNvPr id="348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In SE-I and SE-II</a:t>
            </a:r>
          </a:p>
          <a:p>
            <a:pPr lvl="1" eaLnBrk="1" hangingPunct="1"/>
            <a:r>
              <a:rPr lang="en-US" sz="2400" smtClean="0"/>
              <a:t>Introduced a wide spectrum of methodologies, tools, process, and techniques</a:t>
            </a:r>
          </a:p>
          <a:p>
            <a:pPr lvl="1" eaLnBrk="1" hangingPunct="1"/>
            <a:r>
              <a:rPr lang="en-US" sz="2400" smtClean="0"/>
              <a:t>Not all tools will be used in all worlds</a:t>
            </a:r>
          </a:p>
          <a:p>
            <a:pPr eaLnBrk="1" hangingPunct="1"/>
            <a:r>
              <a:rPr lang="en-US" sz="2800" smtClean="0"/>
              <a:t>When entering a new world</a:t>
            </a:r>
          </a:p>
          <a:p>
            <a:pPr lvl="1" eaLnBrk="1" hangingPunct="1"/>
            <a:r>
              <a:rPr lang="en-US" sz="2400" smtClean="0"/>
              <a:t>Don’t think you have all the answers</a:t>
            </a:r>
          </a:p>
          <a:p>
            <a:pPr lvl="1" eaLnBrk="1" hangingPunct="1"/>
            <a:r>
              <a:rPr lang="en-US" sz="2400" smtClean="0"/>
              <a:t>Learn the world</a:t>
            </a:r>
          </a:p>
          <a:p>
            <a:pPr lvl="1" eaLnBrk="1" hangingPunct="1"/>
            <a:r>
              <a:rPr lang="en-US" sz="2400" smtClean="0"/>
              <a:t>Critically evaluate the world process against you have learned</a:t>
            </a:r>
          </a:p>
          <a:p>
            <a:pPr lvl="1" eaLnBrk="1" hangingPunct="1"/>
            <a:r>
              <a:rPr lang="en-US" sz="2400" smtClean="0"/>
              <a:t>Choose and use those practices that are appropriate 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3584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358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13 - </a:t>
            </a:r>
            <a:fld id="{D84589BF-B915-46B2-8F12-9AE431154891}" type="slidenum">
              <a:rPr lang="en-US" sz="1400" smtClean="0">
                <a:latin typeface="Arial" charset="0"/>
              </a:rPr>
              <a:pPr eaLnBrk="1" hangingPunct="1"/>
              <a:t>34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358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Your New World</a:t>
            </a:r>
          </a:p>
        </p:txBody>
      </p:sp>
      <p:sp>
        <p:nvSpPr>
          <p:cNvPr id="358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Suppose you find that your new world doesn’t do … , and you think they should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Strategies (Joel again)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Just do it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Create a pocket of excellence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Harness the power of viral marketing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Neutralize the Bozos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Get away from interruptions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Become invaluable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3686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368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13 - </a:t>
            </a:r>
            <a:fld id="{0C809A87-EE05-4871-8A39-05DA3FCF8827}" type="slidenum">
              <a:rPr lang="en-US" sz="1400" smtClean="0">
                <a:latin typeface="Arial" charset="0"/>
              </a:rPr>
              <a:pPr eaLnBrk="1" hangingPunct="1"/>
              <a:t>35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Job Preservation</a:t>
            </a:r>
          </a:p>
        </p:txBody>
      </p:sp>
      <p:pic>
        <p:nvPicPr>
          <p:cNvPr id="3687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457200" y="2133600"/>
            <a:ext cx="8229600" cy="2806700"/>
          </a:xfrm>
          <a:noFill/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3789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378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13 - </a:t>
            </a:r>
            <a:fld id="{F29442EF-883F-409E-85D8-4E4DF06D54A7}" type="slidenum">
              <a:rPr lang="en-US" sz="1400" smtClean="0">
                <a:latin typeface="Arial" charset="0"/>
              </a:rPr>
              <a:pPr eaLnBrk="1" hangingPunct="1"/>
              <a:t>36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378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Worse Case Scenario</a:t>
            </a:r>
          </a:p>
        </p:txBody>
      </p:sp>
      <p:sp>
        <p:nvSpPr>
          <p:cNvPr id="378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 appearance of the “pink slip”</a:t>
            </a:r>
          </a:p>
          <a:p>
            <a:pPr eaLnBrk="1" hangingPunct="1"/>
            <a:r>
              <a:rPr lang="en-US" dirty="0" smtClean="0"/>
              <a:t>Mitigation strategy – an ongoing effort</a:t>
            </a:r>
          </a:p>
          <a:p>
            <a:pPr lvl="1" eaLnBrk="1" hangingPunct="1"/>
            <a:r>
              <a:rPr lang="en-US" dirty="0" smtClean="0"/>
              <a:t>Make contacts and </a:t>
            </a:r>
            <a:r>
              <a:rPr lang="en-US" dirty="0" smtClean="0"/>
              <a:t>build a professional network</a:t>
            </a:r>
            <a:endParaRPr lang="en-US" dirty="0" smtClean="0"/>
          </a:p>
          <a:p>
            <a:pPr lvl="1" eaLnBrk="1" hangingPunct="1"/>
            <a:r>
              <a:rPr lang="en-US" dirty="0" smtClean="0"/>
              <a:t>Keep your skills up to date</a:t>
            </a:r>
          </a:p>
          <a:p>
            <a:pPr lvl="2" eaLnBrk="1" hangingPunct="1"/>
            <a:r>
              <a:rPr lang="en-US" dirty="0" smtClean="0"/>
              <a:t>Resume up to date</a:t>
            </a:r>
          </a:p>
          <a:p>
            <a:pPr lvl="1" eaLnBrk="1" hangingPunct="1"/>
            <a:r>
              <a:rPr lang="en-US" dirty="0" smtClean="0"/>
              <a:t>Always be alert for a new job</a:t>
            </a:r>
          </a:p>
          <a:p>
            <a:pPr lvl="1" eaLnBrk="1" hangingPunct="1"/>
            <a:endParaRPr lang="en-US" dirty="0" smtClean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3891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389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13 - </a:t>
            </a:r>
            <a:fld id="{D4DBB100-BB1A-459B-AF13-75B56C744823}" type="slidenum">
              <a:rPr lang="en-US" sz="1400" smtClean="0">
                <a:latin typeface="Arial" charset="0"/>
              </a:rPr>
              <a:pPr eaLnBrk="1" hangingPunct="1"/>
              <a:t>37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389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May Be Unpleasant</a:t>
            </a:r>
          </a:p>
        </p:txBody>
      </p:sp>
      <p:pic>
        <p:nvPicPr>
          <p:cNvPr id="3891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533400" y="2286000"/>
            <a:ext cx="8077200" cy="2835275"/>
          </a:xfrm>
          <a:noFill/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Expectations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8077200" cy="4495800"/>
          </a:xfrm>
        </p:spPr>
        <p:txBody>
          <a:bodyPr/>
          <a:lstStyle/>
          <a:p>
            <a:r>
              <a:rPr lang="en-US" smtClean="0"/>
              <a:t>Definition</a:t>
            </a:r>
          </a:p>
          <a:p>
            <a:pPr lvl="1"/>
            <a:r>
              <a:rPr lang="en-US" smtClean="0"/>
              <a:t>Your boss’s vision of your future output </a:t>
            </a:r>
          </a:p>
          <a:p>
            <a:r>
              <a:rPr lang="en-US" smtClean="0"/>
              <a:t>Performance drives expectation</a:t>
            </a:r>
          </a:p>
          <a:p>
            <a:r>
              <a:rPr lang="en-US" smtClean="0"/>
              <a:t>Your bosses expectations will be initially low</a:t>
            </a:r>
          </a:p>
          <a:p>
            <a:r>
              <a:rPr lang="en-US" smtClean="0"/>
              <a:t>With each “win,” </a:t>
            </a:r>
          </a:p>
          <a:p>
            <a:pPr lvl="1"/>
            <a:r>
              <a:rPr lang="en-US" smtClean="0"/>
              <a:t>Rewards will accrue</a:t>
            </a:r>
          </a:p>
          <a:p>
            <a:pPr lvl="1"/>
            <a:r>
              <a:rPr lang="en-US" smtClean="0"/>
              <a:t>Expectations rise</a:t>
            </a:r>
          </a:p>
          <a:p>
            <a:r>
              <a:rPr lang="en-US" smtClean="0"/>
              <a:t>Avoid becoming a living “Peter Principle”</a:t>
            </a:r>
          </a:p>
          <a:p>
            <a:pPr>
              <a:buFontTx/>
              <a:buNone/>
            </a:pPr>
            <a:endParaRPr lang="en-US" smtClean="0"/>
          </a:p>
        </p:txBody>
      </p:sp>
      <p:sp>
        <p:nvSpPr>
          <p:cNvPr id="3994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3994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399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13 - </a:t>
            </a:r>
            <a:fld id="{86C0B5DA-04CA-4865-8338-6342DD4DED7D}" type="slidenum">
              <a:rPr lang="en-US" sz="1400" smtClean="0">
                <a:latin typeface="Arial" charset="0"/>
              </a:rPr>
              <a:pPr eaLnBrk="1" hangingPunct="1"/>
              <a:t>38</a:t>
            </a:fld>
            <a:endParaRPr lang="en-US" sz="1400" dirty="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Managing Expectations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Establish and maintain your credibility</a:t>
            </a:r>
          </a:p>
          <a:p>
            <a:pPr lvl="1"/>
            <a:r>
              <a:rPr lang="en-US" smtClean="0"/>
              <a:t>Know your capabilities (what you can deliver)</a:t>
            </a:r>
          </a:p>
          <a:p>
            <a:pPr lvl="1"/>
            <a:r>
              <a:rPr lang="en-US" smtClean="0"/>
              <a:t>Set clear realistic goals with the boss</a:t>
            </a:r>
          </a:p>
          <a:p>
            <a:pPr lvl="2"/>
            <a:r>
              <a:rPr lang="en-US" smtClean="0"/>
              <a:t>Negotiate realistic schedules</a:t>
            </a:r>
          </a:p>
          <a:p>
            <a:pPr lvl="2"/>
            <a:r>
              <a:rPr lang="en-US" smtClean="0"/>
              <a:t>Communicate risks</a:t>
            </a:r>
          </a:p>
          <a:p>
            <a:pPr lvl="1"/>
            <a:r>
              <a:rPr lang="en-US" smtClean="0"/>
              <a:t>Continuously monitor your progress</a:t>
            </a:r>
          </a:p>
          <a:p>
            <a:pPr lvl="1"/>
            <a:r>
              <a:rPr lang="en-US" smtClean="0"/>
              <a:t>Communicate early and frequently</a:t>
            </a:r>
          </a:p>
          <a:p>
            <a:pPr lvl="1"/>
            <a:r>
              <a:rPr lang="en-US" smtClean="0"/>
              <a:t>Continuously improve your personal process</a:t>
            </a:r>
          </a:p>
          <a:p>
            <a:pPr lvl="1"/>
            <a:r>
              <a:rPr lang="en-US" smtClean="0"/>
              <a:t>Delmer Principle – Build for the future</a:t>
            </a:r>
          </a:p>
          <a:p>
            <a:pPr lvl="1"/>
            <a:endParaRPr lang="en-US" smtClean="0"/>
          </a:p>
          <a:p>
            <a:pPr lvl="1"/>
            <a:endParaRPr lang="en-US" smtClean="0"/>
          </a:p>
        </p:txBody>
      </p:sp>
      <p:sp>
        <p:nvSpPr>
          <p:cNvPr id="4096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4096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409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13 - </a:t>
            </a:r>
            <a:fld id="{39A5F1F0-BFE1-4878-AE11-8D277AB461D7}" type="slidenum">
              <a:rPr lang="en-US" sz="1400" smtClean="0">
                <a:latin typeface="Arial" charset="0"/>
              </a:rPr>
              <a:pPr eaLnBrk="1" hangingPunct="1"/>
              <a:t>39</a:t>
            </a:fld>
            <a:endParaRPr lang="en-US" sz="1400" dirty="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13 - </a:t>
            </a:r>
            <a:fld id="{7059EEAB-0B0B-442E-A2B4-7CB9F3F88AB6}" type="slidenum">
              <a:rPr lang="en-US" sz="1400" smtClean="0">
                <a:latin typeface="Arial" charset="0"/>
              </a:rPr>
              <a:pPr eaLnBrk="1" hangingPunct="1"/>
              <a:t>4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153400" cy="762000"/>
          </a:xfrm>
        </p:spPr>
        <p:txBody>
          <a:bodyPr/>
          <a:lstStyle/>
          <a:p>
            <a:pPr eaLnBrk="1" hangingPunct="1"/>
            <a:r>
              <a:rPr lang="en-US" smtClean="0"/>
              <a:t>Reality of Job Security (continued)</a:t>
            </a:r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572000"/>
          </a:xfrm>
        </p:spPr>
        <p:txBody>
          <a:bodyPr/>
          <a:lstStyle/>
          <a:p>
            <a:pPr eaLnBrk="1" hangingPunct="1"/>
            <a:r>
              <a:rPr lang="en-US" smtClean="0"/>
              <a:t>Reasons for decline</a:t>
            </a:r>
            <a:r>
              <a:rPr lang="en-US" sz="2800" smtClean="0"/>
              <a:t> </a:t>
            </a:r>
          </a:p>
          <a:p>
            <a:pPr lvl="1" eaLnBrk="1" hangingPunct="1"/>
            <a:r>
              <a:rPr lang="en-US" sz="2400" smtClean="0"/>
              <a:t>Needed skills set has become more fluid</a:t>
            </a:r>
          </a:p>
          <a:p>
            <a:pPr lvl="1" eaLnBrk="1" hangingPunct="1"/>
            <a:r>
              <a:rPr lang="en-US" sz="2400" smtClean="0"/>
              <a:t>People have developed an entitlement mentality</a:t>
            </a:r>
          </a:p>
          <a:p>
            <a:pPr lvl="1" eaLnBrk="1" hangingPunct="1"/>
            <a:r>
              <a:rPr lang="en-US" sz="2400" smtClean="0"/>
              <a:t>Globalization</a:t>
            </a:r>
          </a:p>
          <a:p>
            <a:pPr lvl="1" eaLnBrk="1" hangingPunct="1"/>
            <a:r>
              <a:rPr lang="en-US" sz="2400" smtClean="0"/>
              <a:t>Foreign workers have become more skilled</a:t>
            </a:r>
          </a:p>
          <a:p>
            <a:pPr lvl="1" eaLnBrk="1" hangingPunct="1"/>
            <a:r>
              <a:rPr lang="en-US" sz="2400" smtClean="0"/>
              <a:t>The “run-up” of stock prices in the “. com” bubble</a:t>
            </a:r>
          </a:p>
          <a:p>
            <a:pPr eaLnBrk="1" hangingPunct="1"/>
            <a:r>
              <a:rPr lang="en-US" smtClean="0"/>
              <a:t>All are important contributors to decline</a:t>
            </a:r>
          </a:p>
          <a:p>
            <a:pPr lvl="1" eaLnBrk="1" hangingPunct="1"/>
            <a:r>
              <a:rPr lang="en-US" sz="2400" smtClean="0"/>
              <a:t>The last arguably provided the greatest acceleration</a:t>
            </a:r>
          </a:p>
          <a:p>
            <a:pPr eaLnBrk="1" hangingPunct="1"/>
            <a:endParaRPr lang="en-US" sz="2800" smtClean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Be a Winner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8305800" cy="4495800"/>
          </a:xfrm>
        </p:spPr>
        <p:txBody>
          <a:bodyPr/>
          <a:lstStyle/>
          <a:p>
            <a:pPr eaLnBrk="1" hangingPunct="1"/>
            <a:r>
              <a:rPr lang="en-US" smtClean="0"/>
              <a:t>How do you (your boss) distinguish between</a:t>
            </a:r>
            <a:br>
              <a:rPr lang="en-US" smtClean="0"/>
            </a:br>
            <a:r>
              <a:rPr lang="en-US" smtClean="0"/>
              <a:t>a winner and a loser?</a:t>
            </a:r>
          </a:p>
          <a:p>
            <a:pPr eaLnBrk="1" hangingPunct="1"/>
            <a:r>
              <a:rPr lang="en-US" smtClean="0"/>
              <a:t>When informing the boss of a problem, </a:t>
            </a:r>
          </a:p>
          <a:p>
            <a:pPr lvl="1" eaLnBrk="1" hangingPunct="1"/>
            <a:r>
              <a:rPr lang="en-US" smtClean="0"/>
              <a:t>Have at least two plans for addressing the bottleneck </a:t>
            </a:r>
          </a:p>
          <a:p>
            <a:pPr eaLnBrk="1" hangingPunct="1"/>
            <a:r>
              <a:rPr lang="en-US" smtClean="0"/>
              <a:t>Bottom line,</a:t>
            </a:r>
          </a:p>
          <a:p>
            <a:pPr lvl="1" eaLnBrk="1" hangingPunct="1"/>
            <a:r>
              <a:rPr lang="en-US" smtClean="0"/>
              <a:t>A winner finds a way to make it happen</a:t>
            </a:r>
          </a:p>
          <a:p>
            <a:pPr lvl="1" eaLnBrk="1" hangingPunct="1"/>
            <a:r>
              <a:rPr lang="en-US" smtClean="0"/>
              <a:t>A loser has dozens of excuses, why it can’t be done</a:t>
            </a:r>
          </a:p>
        </p:txBody>
      </p:sp>
      <p:sp>
        <p:nvSpPr>
          <p:cNvPr id="4198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4198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419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13 - </a:t>
            </a:r>
            <a:fld id="{0576D2B1-9892-4506-8CEA-AE4B1D1FB6D0}" type="slidenum">
              <a:rPr lang="en-US" sz="1400" smtClean="0">
                <a:latin typeface="Arial" charset="0"/>
              </a:rPr>
              <a:pPr eaLnBrk="1" hangingPunct="1"/>
              <a:t>40</a:t>
            </a:fld>
            <a:endParaRPr lang="en-US" sz="1400" dirty="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No Excuses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Previous defense discussions may have led you to believe that I am recommending that you build a line of </a:t>
            </a:r>
            <a:r>
              <a:rPr lang="en-US" dirty="0" smtClean="0"/>
              <a:t>documented excuses </a:t>
            </a:r>
            <a:r>
              <a:rPr lang="en-US" dirty="0" smtClean="0"/>
              <a:t>as an effective barrier to job preservation</a:t>
            </a:r>
          </a:p>
          <a:p>
            <a:r>
              <a:rPr lang="en-US" dirty="0" smtClean="0"/>
              <a:t>You could not be more wrong</a:t>
            </a:r>
          </a:p>
        </p:txBody>
      </p:sp>
      <p:sp>
        <p:nvSpPr>
          <p:cNvPr id="4301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4301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430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13 - </a:t>
            </a:r>
            <a:fld id="{11F63410-DC5B-4A4F-95EE-90B141F5E53C}" type="slidenum">
              <a:rPr lang="en-US" sz="1400" smtClean="0">
                <a:latin typeface="Arial" charset="0"/>
              </a:rPr>
              <a:pPr eaLnBrk="1" hangingPunct="1"/>
              <a:t>41</a:t>
            </a:fld>
            <a:endParaRPr lang="en-US" sz="1400" dirty="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4403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440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13 - </a:t>
            </a:r>
            <a:fld id="{28123D7D-E7A2-4F4C-98CF-5A98238086F0}" type="slidenum">
              <a:rPr lang="en-US" sz="1400" smtClean="0">
                <a:latin typeface="Arial" charset="0"/>
              </a:rPr>
              <a:pPr eaLnBrk="1" hangingPunct="1"/>
              <a:t>42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440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Summary</a:t>
            </a:r>
          </a:p>
        </p:txBody>
      </p:sp>
      <p:sp>
        <p:nvSpPr>
          <p:cNvPr id="440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Know your world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To the best of your ability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Adhere to the best practices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Keep up-to-date on best practices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Document critical issues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Be skeptical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Manage expectations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Remember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000" smtClean="0"/>
              <a:t>It’s not paranoia if they really are out to get you!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Email me your good and not so good experiences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“Be careful out there”</a:t>
            </a:r>
          </a:p>
          <a:p>
            <a:pPr algn="r" eaLnBrk="1" hangingPunct="1">
              <a:lnSpc>
                <a:spcPct val="80000"/>
              </a:lnSpc>
              <a:buFontTx/>
              <a:buNone/>
            </a:pPr>
            <a:r>
              <a:rPr lang="en-US" sz="2800" smtClean="0"/>
              <a:t>- Sgt. Esterhouse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An Inspirational Story</a:t>
            </a:r>
          </a:p>
        </p:txBody>
      </p:sp>
      <p:sp>
        <p:nvSpPr>
          <p:cNvPr id="4505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4506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450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13 - </a:t>
            </a:r>
            <a:fld id="{19B3A2C2-AC3D-42D4-A2CE-121A393E0116}" type="slidenum">
              <a:rPr lang="en-US" sz="1400" smtClean="0">
                <a:latin typeface="Arial" charset="0"/>
              </a:rPr>
              <a:pPr eaLnBrk="1" hangingPunct="1"/>
              <a:t>43</a:t>
            </a:fld>
            <a:endParaRPr lang="en-US" sz="1400" dirty="0" smtClean="0">
              <a:latin typeface="Arial" charset="0"/>
            </a:endParaRPr>
          </a:p>
        </p:txBody>
      </p:sp>
      <p:pic>
        <p:nvPicPr>
          <p:cNvPr id="450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2209800" y="1752600"/>
            <a:ext cx="4267200" cy="42672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Moral of the 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8229600" cy="4495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 Five Simple Rules for a Happy Life</a:t>
            </a: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Life is going to shovel dirt on you, all kinds of dirt</a:t>
            </a: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Shake it off and step up</a:t>
            </a: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Each of life’s problem is a stepping stone </a:t>
            </a: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We can get out of the deepest well, by never giving up</a:t>
            </a:r>
          </a:p>
          <a:p>
            <a:pPr lvl="1">
              <a:defRPr/>
            </a:pPr>
            <a:r>
              <a:rPr lang="en-US" dirty="0" smtClean="0"/>
              <a:t>Shake it off and step up (SDM principle)</a:t>
            </a:r>
          </a:p>
        </p:txBody>
      </p:sp>
      <p:sp>
        <p:nvSpPr>
          <p:cNvPr id="4608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4608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460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13 - </a:t>
            </a:r>
            <a:fld id="{665BE0CE-DBF3-42F7-A426-51F6F4396E41}" type="slidenum">
              <a:rPr lang="en-US" sz="1400" smtClean="0">
                <a:latin typeface="Arial" charset="0"/>
              </a:rPr>
              <a:pPr eaLnBrk="1" hangingPunct="1"/>
              <a:t>44</a:t>
            </a:fld>
            <a:endParaRPr lang="en-US" sz="1400" dirty="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Enough Sweetness and Light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n-US" dirty="0" smtClean="0"/>
              <a:t>The donkey later came back, and </a:t>
            </a:r>
            <a:r>
              <a:rPr lang="en-US" dirty="0" smtClean="0"/>
              <a:t>bit the buttocks of </a:t>
            </a:r>
            <a:r>
              <a:rPr lang="en-US" dirty="0" smtClean="0"/>
              <a:t>the </a:t>
            </a:r>
            <a:r>
              <a:rPr lang="en-US" dirty="0" smtClean="0"/>
              <a:t>farmer who </a:t>
            </a:r>
            <a:r>
              <a:rPr lang="en-US" dirty="0" smtClean="0"/>
              <a:t>had tried to bury him. The gash from the bite got infected and the farmer eventually died in agony from septic shock.</a:t>
            </a:r>
          </a:p>
          <a:p>
            <a:pPr marL="0" indent="0" algn="ctr">
              <a:spcBef>
                <a:spcPts val="3600"/>
              </a:spcBef>
              <a:buFontTx/>
              <a:buNone/>
              <a:defRPr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The Real Moral ?</a:t>
            </a:r>
          </a:p>
        </p:txBody>
      </p:sp>
      <p:sp>
        <p:nvSpPr>
          <p:cNvPr id="4710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4710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471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13 - </a:t>
            </a:r>
            <a:fld id="{AEF18791-D87A-4BD9-A00D-092F18DDAFF2}" type="slidenum">
              <a:rPr lang="en-US" sz="1400" smtClean="0">
                <a:latin typeface="Arial" charset="0"/>
              </a:rPr>
              <a:pPr eaLnBrk="1" hangingPunct="1"/>
              <a:t>45</a:t>
            </a:fld>
            <a:endParaRPr lang="en-US" sz="1400" dirty="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717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13 - </a:t>
            </a:r>
            <a:fld id="{CE2D8746-39DA-45BD-9FFE-DB218FE1EAC7}" type="slidenum">
              <a:rPr lang="en-US" sz="1400" smtClean="0">
                <a:latin typeface="Arial" charset="0"/>
              </a:rPr>
              <a:pPr eaLnBrk="1" hangingPunct="1"/>
              <a:t>5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.com Bubble</a:t>
            </a:r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illusion of a “new economic paradigm”</a:t>
            </a:r>
          </a:p>
          <a:p>
            <a:pPr lvl="1" eaLnBrk="1" hangingPunct="1"/>
            <a:r>
              <a:rPr lang="en-US" smtClean="0"/>
              <a:t>Media hyping of high tech initial offerings</a:t>
            </a:r>
          </a:p>
          <a:p>
            <a:pPr lvl="2" eaLnBrk="1" hangingPunct="1"/>
            <a:r>
              <a:rPr lang="en-US" smtClean="0"/>
              <a:t>Big bucks are being made</a:t>
            </a:r>
          </a:p>
          <a:p>
            <a:pPr lvl="1" eaLnBrk="1" hangingPunct="1"/>
            <a:r>
              <a:rPr lang="en-US" smtClean="0"/>
              <a:t>Don’t worry about a business model</a:t>
            </a:r>
          </a:p>
          <a:p>
            <a:pPr lvl="2" eaLnBrk="1" hangingPunct="1"/>
            <a:r>
              <a:rPr lang="en-US" smtClean="0"/>
              <a:t>Vague promise of future earnings</a:t>
            </a:r>
          </a:p>
          <a:p>
            <a:pPr lvl="2" eaLnBrk="1" hangingPunct="1"/>
            <a:r>
              <a:rPr lang="en-US" smtClean="0"/>
              <a:t>Anything that uses tech is a guaranteed winner </a:t>
            </a:r>
          </a:p>
          <a:p>
            <a:pPr lvl="1" eaLnBrk="1" hangingPunct="1"/>
            <a:r>
              <a:rPr lang="en-US" smtClean="0"/>
              <a:t>Channeled a disproportionate share of capital into tech ventures</a:t>
            </a:r>
          </a:p>
          <a:p>
            <a:pPr lvl="1" eaLnBrk="1" hangingPunct="1"/>
            <a:r>
              <a:rPr lang="en-US" smtClean="0"/>
              <a:t>“Old-line” blue-chip firms were capital starved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13 - </a:t>
            </a:r>
            <a:fld id="{AB89E98E-4294-4BAE-AEB2-88FBB92F40C9}" type="slidenum">
              <a:rPr lang="en-US" sz="1400" smtClean="0">
                <a:latin typeface="Arial" charset="0"/>
              </a:rPr>
              <a:pPr eaLnBrk="1" hangingPunct="1"/>
              <a:t>6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.com Bubble (continued)</a:t>
            </a:r>
          </a:p>
        </p:txBody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Capital starvation only intensified the emphasis on short term profits</a:t>
            </a:r>
          </a:p>
          <a:p>
            <a:pPr lvl="1" eaLnBrk="1" hangingPunct="1"/>
            <a:r>
              <a:rPr lang="en-US" smtClean="0"/>
              <a:t>Stockholder pressure</a:t>
            </a:r>
          </a:p>
          <a:p>
            <a:pPr lvl="1" eaLnBrk="1" hangingPunct="1"/>
            <a:r>
              <a:rPr lang="en-US" smtClean="0"/>
              <a:t>Origins in the merger and buyout frenzy of the previous decade</a:t>
            </a:r>
          </a:p>
          <a:p>
            <a:pPr eaLnBrk="1" hangingPunct="1"/>
            <a:r>
              <a:rPr lang="en-US" smtClean="0"/>
              <a:t>End result</a:t>
            </a:r>
          </a:p>
          <a:p>
            <a:pPr lvl="1" eaLnBrk="1" hangingPunct="1"/>
            <a:r>
              <a:rPr lang="en-US" smtClean="0"/>
              <a:t>Anything that did not contribute to the short-term bottom line was “axed”</a:t>
            </a:r>
          </a:p>
          <a:p>
            <a:pPr lvl="2" eaLnBrk="1" hangingPunct="1"/>
            <a:r>
              <a:rPr lang="en-US" smtClean="0"/>
              <a:t>Short term = Next quarter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13 - </a:t>
            </a:r>
            <a:fld id="{38CAE95B-CA4F-4DB0-884F-4999EC4A9D0D}" type="slidenum">
              <a:rPr lang="en-US" sz="1400" smtClean="0">
                <a:latin typeface="Arial" charset="0"/>
              </a:rPr>
              <a:pPr eaLnBrk="1" hangingPunct="1"/>
              <a:t>7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.com Bubble (continued)</a:t>
            </a:r>
          </a:p>
        </p:txBody>
      </p:sp>
      <p:sp>
        <p:nvSpPr>
          <p:cNvPr id="92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Revised the way that a company “did business”</a:t>
            </a:r>
          </a:p>
          <a:p>
            <a:pPr lvl="1" eaLnBrk="1" hangingPunct="1"/>
            <a:r>
              <a:rPr lang="en-US" smtClean="0"/>
              <a:t>Supply chain economics</a:t>
            </a:r>
          </a:p>
          <a:p>
            <a:pPr lvl="1" eaLnBrk="1" hangingPunct="1"/>
            <a:r>
              <a:rPr lang="en-US" smtClean="0"/>
              <a:t>Dell production model</a:t>
            </a:r>
          </a:p>
          <a:p>
            <a:pPr eaLnBrk="1" hangingPunct="1"/>
            <a:r>
              <a:rPr lang="en-US" smtClean="0"/>
              <a:t>Produced many necessary changes</a:t>
            </a:r>
          </a:p>
          <a:p>
            <a:pPr eaLnBrk="1" hangingPunct="1"/>
            <a:r>
              <a:rPr lang="en-US" smtClean="0"/>
              <a:t>Major casualty</a:t>
            </a:r>
          </a:p>
          <a:p>
            <a:pPr lvl="1" eaLnBrk="1" hangingPunct="1"/>
            <a:r>
              <a:rPr lang="en-US" smtClean="0"/>
              <a:t>Employer loyalty to employees</a:t>
            </a:r>
          </a:p>
          <a:p>
            <a:pPr lvl="1" eaLnBrk="1" hangingPunct="1"/>
            <a:r>
              <a:rPr lang="en-US" smtClean="0"/>
              <a:t>Employee loyalty to employers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13 - </a:t>
            </a:r>
            <a:fld id="{9A7719E6-F0A0-4CDF-AAA5-168D811E79B0}" type="slidenum">
              <a:rPr lang="en-US" sz="1400" smtClean="0">
                <a:latin typeface="Arial" charset="0"/>
              </a:rPr>
              <a:pPr eaLnBrk="1" hangingPunct="1"/>
              <a:t>8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Implication for the Employee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0772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No longer will an employer “look out for the employee”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Your future is your responsibility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With apologies </a:t>
            </a:r>
            <a:r>
              <a:rPr lang="en-US" dirty="0" smtClean="0"/>
              <a:t>to the late </a:t>
            </a:r>
            <a:r>
              <a:rPr lang="en-US" dirty="0" smtClean="0"/>
              <a:t>Dr. Sanderson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“In the final analysis, each person is responsible for his own employment.”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Remember: </a:t>
            </a:r>
            <a:r>
              <a:rPr lang="en-US" dirty="0" smtClean="0">
                <a:solidFill>
                  <a:schemeClr val="tx2"/>
                </a:solidFill>
              </a:rPr>
              <a:t>The only justification for your job is to make money for the business owner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Is this perhaps a little frightening?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1126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12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13 - </a:t>
            </a:r>
            <a:fld id="{72E18CB9-2959-423B-966F-9599570F2D06}" type="slidenum">
              <a:rPr lang="en-US" sz="1400" smtClean="0">
                <a:latin typeface="Arial" charset="0"/>
              </a:rPr>
              <a:pPr eaLnBrk="1" hangingPunct="1"/>
              <a:t>9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Proactive Employee</a:t>
            </a:r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001000" cy="4495800"/>
          </a:xfrm>
        </p:spPr>
        <p:txBody>
          <a:bodyPr/>
          <a:lstStyle/>
          <a:p>
            <a:pPr eaLnBrk="1" hangingPunct="1"/>
            <a:r>
              <a:rPr lang="en-US" smtClean="0"/>
              <a:t>To get and keep a job</a:t>
            </a:r>
          </a:p>
          <a:p>
            <a:pPr lvl="1" eaLnBrk="1" hangingPunct="1"/>
            <a:r>
              <a:rPr lang="en-US" smtClean="0"/>
              <a:t>You must be a top performer</a:t>
            </a:r>
          </a:p>
          <a:p>
            <a:pPr lvl="2" eaLnBrk="1" hangingPunct="1"/>
            <a:r>
              <a:rPr lang="en-US" smtClean="0"/>
              <a:t>Foreign outsourcing is still a threat</a:t>
            </a:r>
          </a:p>
          <a:p>
            <a:pPr lvl="2" eaLnBrk="1" hangingPunct="1"/>
            <a:r>
              <a:rPr lang="en-US" smtClean="0"/>
              <a:t>You can’t (or chose not to) compete on price (salary)</a:t>
            </a:r>
          </a:p>
          <a:p>
            <a:pPr lvl="2" eaLnBrk="1" hangingPunct="1"/>
            <a:r>
              <a:rPr lang="en-US" smtClean="0"/>
              <a:t>Your only chance</a:t>
            </a:r>
          </a:p>
          <a:p>
            <a:pPr lvl="3" eaLnBrk="1" hangingPunct="1"/>
            <a:r>
              <a:rPr lang="en-US" smtClean="0"/>
              <a:t>Productivity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ireball">
  <a:themeElements>
    <a:clrScheme name="Fireball 1">
      <a:dk1>
        <a:srgbClr val="5F5F5F"/>
      </a:dk1>
      <a:lt1>
        <a:srgbClr val="FFFFCC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ADAAE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Firebal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Fireball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ball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ebal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Designs\Fireball.pot</Template>
  <TotalTime>1066</TotalTime>
  <Words>1962</Words>
  <Application>Microsoft Office PowerPoint</Application>
  <PresentationFormat>On-screen Show (4:3)</PresentationFormat>
  <Paragraphs>469</Paragraphs>
  <Slides>45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Fireball</vt:lpstr>
      <vt:lpstr>Lecture 13 Welcome to the Real World</vt:lpstr>
      <vt:lpstr>Lecture Overview</vt:lpstr>
      <vt:lpstr>Reality of Job Security</vt:lpstr>
      <vt:lpstr>Reality of Job Security (continued)</vt:lpstr>
      <vt:lpstr>.com Bubble</vt:lpstr>
      <vt:lpstr>.com Bubble (continued)</vt:lpstr>
      <vt:lpstr>.com Bubble (continued)</vt:lpstr>
      <vt:lpstr>Implication for the Employee</vt:lpstr>
      <vt:lpstr>Proactive Employee</vt:lpstr>
      <vt:lpstr>Productivity</vt:lpstr>
      <vt:lpstr>Your Weapons </vt:lpstr>
      <vt:lpstr>Politics</vt:lpstr>
      <vt:lpstr>Politics (continued)</vt:lpstr>
      <vt:lpstr>Politics (continued)</vt:lpstr>
      <vt:lpstr>The “Real” Project Phases </vt:lpstr>
      <vt:lpstr>The Doomed Project</vt:lpstr>
      <vt:lpstr>The Doomed Project (cont)</vt:lpstr>
      <vt:lpstr>The Evil Boss</vt:lpstr>
      <vt:lpstr>Weapons in Office Warfare</vt:lpstr>
      <vt:lpstr>Weapons (continued)</vt:lpstr>
      <vt:lpstr> The Email Bomb</vt:lpstr>
      <vt:lpstr>Best Practices</vt:lpstr>
      <vt:lpstr>Time-to-Market Pressures</vt:lpstr>
      <vt:lpstr>Liquid Specifications</vt:lpstr>
      <vt:lpstr>Complexity </vt:lpstr>
      <vt:lpstr>Complexity (continued)</vt:lpstr>
      <vt:lpstr>General Defensive Strategies</vt:lpstr>
      <vt:lpstr>Alternative Defense</vt:lpstr>
      <vt:lpstr>Defensive Development Checklist</vt:lpstr>
      <vt:lpstr>Best Practices Perverted</vt:lpstr>
      <vt:lpstr>Effect on Best Practices (continued)</vt:lpstr>
      <vt:lpstr> Worlds of Software†</vt:lpstr>
      <vt:lpstr>Worlds vs. Processes</vt:lpstr>
      <vt:lpstr>Your New World</vt:lpstr>
      <vt:lpstr>Job Preservation</vt:lpstr>
      <vt:lpstr>Worse Case Scenario</vt:lpstr>
      <vt:lpstr>May Be Unpleasant</vt:lpstr>
      <vt:lpstr>Expectations</vt:lpstr>
      <vt:lpstr>Managing Expectations</vt:lpstr>
      <vt:lpstr>Be a Winner</vt:lpstr>
      <vt:lpstr>No Excuses</vt:lpstr>
      <vt:lpstr>Summary</vt:lpstr>
      <vt:lpstr>An Inspirational Story</vt:lpstr>
      <vt:lpstr>The Moral of the Story</vt:lpstr>
      <vt:lpstr>Enough Sweetness and Light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Life-Cycle Models</dc:title>
  <dc:creator>Bill</dc:creator>
  <cp:lastModifiedBy>admin</cp:lastModifiedBy>
  <cp:revision>62</cp:revision>
  <cp:lastPrinted>1601-01-01T00:00:00Z</cp:lastPrinted>
  <dcterms:created xsi:type="dcterms:W3CDTF">2003-01-26T23:29:36Z</dcterms:created>
  <dcterms:modified xsi:type="dcterms:W3CDTF">2014-12-03T12:40:32Z</dcterms:modified>
</cp:coreProperties>
</file>